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97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eg>
</file>

<file path=ppt/media/image22.JPG>
</file>

<file path=ppt/media/image23.JPG>
</file>

<file path=ppt/media/image24.jpg>
</file>

<file path=ppt/media/image25.jpg>
</file>

<file path=ppt/media/image3.png>
</file>

<file path=ppt/media/image4.JPG>
</file>

<file path=ppt/media/image5.JP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393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843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401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3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44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45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3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26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442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52723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0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smtClean="0"/>
              <a:t>10/25/22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13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7CEC2AA-1344-174B-8FE2-4A31D3AD44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  <a:latin typeface="Herculanum" panose="02000505000000020004" pitchFamily="2" charset="77"/>
              </a:rPr>
              <a:t>Votre écosystème médical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E68B806-B848-5B40-A1DA-E8BCD4211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63" y="2064777"/>
            <a:ext cx="7984273" cy="272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71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6A614A-1A39-3743-9EF2-F91E3E17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47" y="328245"/>
            <a:ext cx="11441722" cy="62132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dirty="0">
                <a:solidFill>
                  <a:schemeClr val="accent2">
                    <a:lumMod val="75000"/>
                  </a:schemeClr>
                </a:solidFill>
              </a:rPr>
              <a:t>2. Tenues de Bloc:</a:t>
            </a:r>
          </a:p>
          <a:p>
            <a:pPr algn="ctr"/>
            <a:r>
              <a:rPr lang="fr-FR" b="1" dirty="0">
                <a:latin typeface="Lucida Bright" panose="02040602050505020304" pitchFamily="18" charset="77"/>
              </a:rPr>
              <a:t>Modèle CLASSIC :  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Tenue de bloc unicolore avec Haut et pantalon 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15 couleurs Disponibles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Possibilité de flocage selon les préférences du client: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Nom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Statut professionnel 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Spécialité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Logo université / clinique / </a:t>
            </a:r>
            <a:r>
              <a:rPr lang="fr-FR" dirty="0" err="1">
                <a:latin typeface="Lucida Bright" panose="02040602050505020304" pitchFamily="18" charset="77"/>
              </a:rPr>
              <a:t>hopital</a:t>
            </a: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Délai de livraison entre une semaine et 10 jours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Tarif: 12,000 XOF</a:t>
            </a: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lvl="1"/>
            <a:endParaRPr lang="fr-FR" dirty="0">
              <a:latin typeface="Lucida Bright" panose="02040602050505020304" pitchFamily="18" charset="77"/>
            </a:endParaRPr>
          </a:p>
          <a:p>
            <a:pPr marL="274320" lvl="1" indent="0">
              <a:buNone/>
            </a:pPr>
            <a:endParaRPr lang="fr-FR" dirty="0">
              <a:latin typeface="Lucida Bright" panose="02040602050505020304" pitchFamily="18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35B05A8-536A-E545-B6FB-FC5704835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173" y="234461"/>
            <a:ext cx="4662268" cy="288387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2B363DF-88F4-8043-9A39-718A0EEAE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786" y="3118337"/>
            <a:ext cx="1957656" cy="34753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4695A01-ECB2-F940-892B-E949CA62E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558" y="4692648"/>
            <a:ext cx="2457450" cy="194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852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83FD9B-05EF-F34B-BCA2-1B194D251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4" y="328246"/>
            <a:ext cx="11629292" cy="6119446"/>
          </a:xfrm>
        </p:spPr>
        <p:txBody>
          <a:bodyPr>
            <a:normAutofit/>
          </a:bodyPr>
          <a:lstStyle/>
          <a:p>
            <a:pPr algn="ctr"/>
            <a:r>
              <a:rPr lang="fr-FR" b="1" dirty="0"/>
              <a:t>Modèle BORDERED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Tenues de bloc bordurées avec 15 choix de couleurs possibles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Possibilité de flocage selon les préférences du client: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Nom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Statut professionnel 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Spécialité</a:t>
            </a:r>
          </a:p>
          <a:p>
            <a:pPr lvl="1"/>
            <a:r>
              <a:rPr lang="fr-FR" dirty="0">
                <a:latin typeface="Lucida Bright" panose="02040602050505020304" pitchFamily="18" charset="77"/>
              </a:rPr>
              <a:t>Logo université / clinique / </a:t>
            </a:r>
            <a:r>
              <a:rPr lang="fr-FR" dirty="0" err="1">
                <a:latin typeface="Lucida Bright" panose="02040602050505020304" pitchFamily="18" charset="77"/>
              </a:rPr>
              <a:t>hopital</a:t>
            </a: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Délai de livraison entre une semaine et 10 jours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Tarif: 14,000 XOF</a:t>
            </a: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 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F0D87B5-15D3-8A47-B6DD-8A33EF014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165" y="234461"/>
            <a:ext cx="4505554" cy="456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31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4C137B-B720-AD4A-A13D-FDD9CFF74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87570"/>
            <a:ext cx="10058400" cy="844062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0070C0"/>
                </a:solidFill>
                <a:latin typeface="Lucida Bright" panose="02040602050505020304" pitchFamily="18" charset="77"/>
              </a:rPr>
              <a:t>MedEquipment</a:t>
            </a:r>
            <a:endParaRPr lang="fr-FR" dirty="0">
              <a:solidFill>
                <a:srgbClr val="0070C0"/>
              </a:solidFill>
              <a:latin typeface="Lucida Bright" panose="02040602050505020304" pitchFamily="18" charset="77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46A5C0-C103-1544-B6AA-32458E97E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7" y="1031631"/>
            <a:ext cx="11617569" cy="5533291"/>
          </a:xfrm>
        </p:spPr>
        <p:txBody>
          <a:bodyPr/>
          <a:lstStyle/>
          <a:p>
            <a:pPr algn="ctr"/>
            <a:r>
              <a:rPr lang="fr-FR" b="1" dirty="0">
                <a:solidFill>
                  <a:srgbClr val="00B050"/>
                </a:solidFill>
                <a:latin typeface="Lucida Bright" panose="02040602050505020304" pitchFamily="18" charset="77"/>
              </a:rPr>
              <a:t>Stéthoscopes:</a:t>
            </a:r>
          </a:p>
          <a:p>
            <a:pPr marL="0" indent="0">
              <a:buNone/>
            </a:pPr>
            <a:r>
              <a:rPr lang="fr-FR" dirty="0" err="1">
                <a:solidFill>
                  <a:srgbClr val="FF0000"/>
                </a:solidFill>
                <a:latin typeface="Lucida Bright" panose="02040602050505020304" pitchFamily="18" charset="77"/>
              </a:rPr>
              <a:t>Littmann</a:t>
            </a: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® </a:t>
            </a:r>
            <a:r>
              <a:rPr lang="fr-FR" dirty="0" err="1">
                <a:solidFill>
                  <a:srgbClr val="FF0000"/>
                </a:solidFill>
                <a:latin typeface="Lucida Bright" panose="02040602050505020304" pitchFamily="18" charset="77"/>
              </a:rPr>
              <a:t>Classic</a:t>
            </a: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 III : </a:t>
            </a:r>
          </a:p>
          <a:p>
            <a:pPr marL="0" indent="0">
              <a:buNone/>
            </a:pPr>
            <a:r>
              <a:rPr lang="fr-SN" dirty="0"/>
              <a:t>Assure un diagnostic fiable et une grande qualité acoustique lors des examens de vos patients adultes et enfants grâce au double pavillon et la membrane double fréquence sur chaque côté.</a:t>
            </a:r>
          </a:p>
          <a:p>
            <a:pPr marL="0" indent="0">
              <a:buNone/>
            </a:pPr>
            <a:r>
              <a:rPr lang="fr-SN" b="1" dirty="0"/>
              <a:t>Tarif: 40,000 XOF </a:t>
            </a:r>
          </a:p>
          <a:p>
            <a:pPr marL="0" indent="0">
              <a:buNone/>
            </a:pPr>
            <a:r>
              <a:rPr lang="fr-SN" b="1" dirty="0"/>
              <a:t>Garantie: 1 mois</a:t>
            </a:r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SN" dirty="0"/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6578550-23D0-B844-867D-95A527F6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6077" y="3692767"/>
            <a:ext cx="2948354" cy="297766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B4F01FC-1E05-4F4C-BF77-861AE5065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92" y="3640013"/>
            <a:ext cx="2854568" cy="297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68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765368-546C-EB4C-BFD4-E8B70C2EA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386861"/>
            <a:ext cx="10761785" cy="6154615"/>
          </a:xfrm>
        </p:spPr>
        <p:txBody>
          <a:bodyPr/>
          <a:lstStyle/>
          <a:p>
            <a:pPr marL="0" indent="0">
              <a:buNone/>
            </a:pPr>
            <a:r>
              <a:rPr lang="fr-FR" dirty="0" err="1">
                <a:solidFill>
                  <a:srgbClr val="FF0000"/>
                </a:solidFill>
                <a:latin typeface="Lucida Bright" panose="02040602050505020304" pitchFamily="18" charset="77"/>
              </a:rPr>
              <a:t>Littmann</a:t>
            </a: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® </a:t>
            </a:r>
            <a:r>
              <a:rPr lang="fr-FR" dirty="0" err="1">
                <a:solidFill>
                  <a:srgbClr val="FF0000"/>
                </a:solidFill>
                <a:latin typeface="Lucida Bright" panose="02040602050505020304" pitchFamily="18" charset="77"/>
              </a:rPr>
              <a:t>Cardiology</a:t>
            </a: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 IV 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SN" dirty="0">
                <a:latin typeface="Lucida Bright" panose="02040602050505020304" pitchFamily="18" charset="77"/>
              </a:rPr>
              <a:t>Le </a:t>
            </a:r>
            <a:r>
              <a:rPr lang="fr-SN" b="1" dirty="0">
                <a:latin typeface="Lucida Bright" panose="02040602050505020304" pitchFamily="18" charset="77"/>
              </a:rPr>
              <a:t>stéthoscope </a:t>
            </a:r>
            <a:r>
              <a:rPr lang="fr-SN" b="1" dirty="0" err="1">
                <a:latin typeface="Lucida Bright" panose="02040602050505020304" pitchFamily="18" charset="77"/>
              </a:rPr>
              <a:t>Littmann</a:t>
            </a:r>
            <a:r>
              <a:rPr lang="fr-SN" b="1" dirty="0">
                <a:latin typeface="Lucida Bright" panose="02040602050505020304" pitchFamily="18" charset="77"/>
              </a:rPr>
              <a:t> </a:t>
            </a:r>
            <a:r>
              <a:rPr lang="fr-SN" b="1" dirty="0" err="1">
                <a:latin typeface="Lucida Bright" panose="02040602050505020304" pitchFamily="18" charset="77"/>
              </a:rPr>
              <a:t>Cardiology</a:t>
            </a:r>
            <a:r>
              <a:rPr lang="fr-SN" b="1" dirty="0">
                <a:latin typeface="Lucida Bright" panose="02040602050505020304" pitchFamily="18" charset="77"/>
              </a:rPr>
              <a:t> IV</a:t>
            </a:r>
            <a:r>
              <a:rPr lang="fr-SN" dirty="0">
                <a:latin typeface="Lucida Bright" panose="02040602050505020304" pitchFamily="18" charset="77"/>
              </a:rPr>
              <a:t> est recommandé pour </a:t>
            </a:r>
            <a:r>
              <a:rPr lang="fr-SN" b="1" dirty="0">
                <a:latin typeface="Lucida Bright" panose="02040602050505020304" pitchFamily="18" charset="77"/>
              </a:rPr>
              <a:t>les médecins généralistes</a:t>
            </a:r>
            <a:r>
              <a:rPr lang="fr-SN" dirty="0">
                <a:latin typeface="Lucida Bright" panose="02040602050505020304" pitchFamily="18" charset="77"/>
              </a:rPr>
              <a:t>, </a:t>
            </a:r>
            <a:r>
              <a:rPr lang="fr-SN" b="1" dirty="0">
                <a:latin typeface="Lucida Bright" panose="02040602050505020304" pitchFamily="18" charset="77"/>
              </a:rPr>
              <a:t>les internes</a:t>
            </a:r>
            <a:r>
              <a:rPr lang="fr-SN" dirty="0">
                <a:latin typeface="Lucida Bright" panose="02040602050505020304" pitchFamily="18" charset="77"/>
              </a:rPr>
              <a:t> et </a:t>
            </a:r>
            <a:r>
              <a:rPr lang="fr-SN" b="1" dirty="0">
                <a:latin typeface="Lucida Bright" panose="02040602050505020304" pitchFamily="18" charset="77"/>
              </a:rPr>
              <a:t>les spécialistes</a:t>
            </a:r>
            <a:r>
              <a:rPr lang="fr-SN" dirty="0">
                <a:latin typeface="Lucida Bright" panose="02040602050505020304" pitchFamily="18" charset="77"/>
              </a:rPr>
              <a:t> devant réaliser un diagnostic poussé du patient adulte et enfant, ainsi que pour les environnements critiques : blocs, soins intensifs, réanimations, urgences.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SN" b="1" dirty="0">
                <a:latin typeface="Lucida Bright" panose="02040602050505020304" pitchFamily="18" charset="77"/>
              </a:rPr>
              <a:t>Tarif: 55,000 XOF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SN" b="1" dirty="0">
                <a:latin typeface="Lucida Bright" panose="02040602050505020304" pitchFamily="18" charset="77"/>
              </a:rPr>
              <a:t>Garantie: 1 mois </a:t>
            </a:r>
          </a:p>
          <a:p>
            <a:pPr marL="0" indent="0">
              <a:lnSpc>
                <a:spcPct val="150000"/>
              </a:lnSpc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lnSpc>
                <a:spcPct val="150000"/>
              </a:lnSpc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6081F4-3C57-8C44-BEE1-7B56CF003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0246" y="3024553"/>
            <a:ext cx="3230873" cy="360036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90EC8C7-0D13-8241-8CE9-0A9F487C1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96" y="3066275"/>
            <a:ext cx="3230873" cy="355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22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481A88-A96A-9A41-8AE6-20D17CE48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969" y="445477"/>
            <a:ext cx="11512062" cy="6060831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00B050"/>
                </a:solidFill>
                <a:latin typeface="Lucida Bright" panose="02040602050505020304" pitchFamily="18" charset="77"/>
              </a:rPr>
              <a:t>Tensiomètres</a:t>
            </a:r>
          </a:p>
          <a:p>
            <a:pPr marL="0" indent="0">
              <a:buNone/>
            </a:pP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Tensiomètre manuel:</a:t>
            </a:r>
          </a:p>
          <a:p>
            <a:pPr marL="0" indent="0">
              <a:buNone/>
            </a:pPr>
            <a:r>
              <a:rPr lang="fr-SN" b="1" dirty="0"/>
              <a:t>Tensiomètre Manuel</a:t>
            </a:r>
            <a:r>
              <a:rPr lang="fr-SN" dirty="0"/>
              <a:t> Anéroïde Bras. Effectue l'évaluation de la pression artérielle en utilisant la technique auscultatoire et la détection des bruits de </a:t>
            </a:r>
            <a:r>
              <a:rPr lang="fr-SN" dirty="0" err="1"/>
              <a:t>Korotkov</a:t>
            </a:r>
            <a:r>
              <a:rPr lang="fr-SN" dirty="0"/>
              <a:t>.</a:t>
            </a:r>
          </a:p>
          <a:p>
            <a:pPr marL="0" indent="0">
              <a:buNone/>
            </a:pPr>
            <a:r>
              <a:rPr lang="fr-SN" b="1" dirty="0"/>
              <a:t>Prix: 18,000 XOF</a:t>
            </a:r>
          </a:p>
          <a:p>
            <a:pPr marL="0" indent="0">
              <a:buNone/>
            </a:pPr>
            <a:r>
              <a:rPr lang="fr-SN" b="1" dirty="0"/>
              <a:t>Garantie: 1 mois</a:t>
            </a:r>
          </a:p>
          <a:p>
            <a:pPr marL="0" indent="0">
              <a:buNone/>
            </a:pPr>
            <a:endParaRPr lang="fr-SN" b="1" dirty="0"/>
          </a:p>
          <a:p>
            <a:pPr marL="0" indent="0">
              <a:buNone/>
            </a:pPr>
            <a:endParaRPr lang="fr-SN" b="1" dirty="0"/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  <a:latin typeface="Lucida Bright" panose="02040602050505020304" pitchFamily="18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7394A86-468A-2842-B853-FE7D6732A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938" y="2239107"/>
            <a:ext cx="2895273" cy="438443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C9DAA06-4288-5340-A094-ECD0D5414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89" y="2825263"/>
            <a:ext cx="2895274" cy="379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75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3B6F76-EA4D-BD44-9DB1-D450EE8DB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3" y="293077"/>
            <a:ext cx="11547231" cy="6236677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Tensiomètre </a:t>
            </a:r>
            <a:r>
              <a:rPr lang="fr-FR" dirty="0" err="1">
                <a:solidFill>
                  <a:srgbClr val="FF0000"/>
                </a:solidFill>
                <a:latin typeface="Lucida Bright" panose="02040602050505020304" pitchFamily="18" charset="77"/>
              </a:rPr>
              <a:t>éléctronique</a:t>
            </a:r>
            <a:r>
              <a:rPr lang="fr-FR" dirty="0">
                <a:solidFill>
                  <a:srgbClr val="FF0000"/>
                </a:solidFill>
                <a:latin typeface="Lucida Bright" panose="02040602050505020304" pitchFamily="18" charset="77"/>
              </a:rPr>
              <a:t>:</a:t>
            </a:r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  <a:latin typeface="Lucida Bright" panose="02040602050505020304" pitchFamily="18" charset="77"/>
            </a:endParaRP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Prix: 21,000 XOF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Garantie: 1 mois</a:t>
            </a:r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C7CD64-84BD-B14E-9981-1BDF198CE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062" y="2016369"/>
            <a:ext cx="3827585" cy="454855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AAAB275-E0A5-3C49-B08C-23F63BBB3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53" y="2954215"/>
            <a:ext cx="5416062" cy="361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60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7A0B7E-5568-DE47-8ED3-AD1B23475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861" y="422030"/>
            <a:ext cx="11406554" cy="6084277"/>
          </a:xfrm>
        </p:spPr>
        <p:txBody>
          <a:bodyPr/>
          <a:lstStyle/>
          <a:p>
            <a:pPr algn="ctr"/>
            <a:r>
              <a:rPr lang="fr-FR" dirty="0" err="1">
                <a:solidFill>
                  <a:srgbClr val="00B050"/>
                </a:solidFill>
              </a:rPr>
              <a:t>Saturomètres</a:t>
            </a:r>
            <a:r>
              <a:rPr lang="fr-FR" dirty="0">
                <a:solidFill>
                  <a:srgbClr val="00B050"/>
                </a:solidFill>
              </a:rPr>
              <a:t> ( </a:t>
            </a:r>
            <a:r>
              <a:rPr lang="fr-FR" dirty="0" err="1">
                <a:solidFill>
                  <a:srgbClr val="00B050"/>
                </a:solidFill>
              </a:rPr>
              <a:t>oxymétre</a:t>
            </a:r>
            <a:r>
              <a:rPr lang="fr-FR" dirty="0">
                <a:solidFill>
                  <a:srgbClr val="00B050"/>
                </a:solidFill>
              </a:rPr>
              <a:t> de pouls)</a:t>
            </a:r>
          </a:p>
          <a:p>
            <a:pPr marL="0" indent="0">
              <a:buNone/>
            </a:pPr>
            <a:r>
              <a:rPr lang="fr-FR" dirty="0">
                <a:solidFill>
                  <a:srgbClr val="FF0000"/>
                </a:solidFill>
              </a:rPr>
              <a:t>Modèle 1:</a:t>
            </a:r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fr-FR" dirty="0"/>
              <a:t>Prix: 20,000 XOF</a:t>
            </a:r>
          </a:p>
          <a:p>
            <a:pPr marL="0" indent="0">
              <a:buNone/>
            </a:pPr>
            <a:r>
              <a:rPr lang="fr-FR" dirty="0"/>
              <a:t>Garantie: 1 Mois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1133C96-7EE2-D043-9723-62E7152DC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23" y="2784230"/>
            <a:ext cx="3839308" cy="383930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1B251AB-4F52-5648-A386-42CBC1517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371" y="2784230"/>
            <a:ext cx="3839308" cy="383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20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3EDBA6-5DA6-6542-BDB2-077D8037E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37" y="410307"/>
            <a:ext cx="11371385" cy="6049107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solidFill>
                  <a:srgbClr val="FF0000"/>
                </a:solidFill>
              </a:rPr>
              <a:t>Modèle 2: </a:t>
            </a:r>
          </a:p>
          <a:p>
            <a:pPr marL="0" indent="0">
              <a:buNone/>
            </a:pPr>
            <a:endParaRPr lang="fr-F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fr-FR" dirty="0"/>
              <a:t>Prix: 21,000 XOF</a:t>
            </a:r>
          </a:p>
          <a:p>
            <a:pPr marL="0" indent="0">
              <a:buNone/>
            </a:pPr>
            <a:r>
              <a:rPr lang="fr-FR" dirty="0"/>
              <a:t>Garantie: 1 Mois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FB7AC9-9F5C-DC46-A680-30DFA9FB6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21523"/>
            <a:ext cx="4425462" cy="442546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3C4C31A-8088-0541-AA86-1D54C7440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938" y="2221523"/>
            <a:ext cx="4425462" cy="442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108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445DC8-679F-D944-9697-68026BEC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3" y="363415"/>
            <a:ext cx="11289324" cy="6131169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Thermomètre: </a:t>
            </a:r>
          </a:p>
          <a:p>
            <a:pPr marL="0" indent="0">
              <a:buNone/>
            </a:pPr>
            <a:r>
              <a:rPr lang="fr-FR" b="1" dirty="0"/>
              <a:t>Prix: 2,500 XOF</a:t>
            </a:r>
          </a:p>
          <a:p>
            <a:pPr marL="0" indent="0">
              <a:buNone/>
            </a:pPr>
            <a:r>
              <a:rPr lang="fr-FR" b="1" dirty="0"/>
              <a:t>Garantie: 1 mois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6EA7FFB-3B99-754F-8E0D-A50E544B6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84" y="1711569"/>
            <a:ext cx="3681047" cy="491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90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F41E32-35A1-1441-9534-C758F9338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339969"/>
            <a:ext cx="10820400" cy="6119446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Otoscope:</a:t>
            </a:r>
          </a:p>
          <a:p>
            <a:pPr marL="0" indent="0">
              <a:buNone/>
            </a:pPr>
            <a:r>
              <a:rPr lang="fr-FR" dirty="0"/>
              <a:t>Prix: 15,000 XOF </a:t>
            </a:r>
          </a:p>
          <a:p>
            <a:pPr marL="0" indent="0">
              <a:buNone/>
            </a:pPr>
            <a:r>
              <a:rPr lang="fr-FR" dirty="0"/>
              <a:t>Garantie: 1 mois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4AB495-D21D-5E41-BDC4-DC49E8B57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85" y="2650179"/>
            <a:ext cx="4106007" cy="395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6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1B9FAF-9E9C-6A49-8AF4-FE73D874C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6185"/>
            <a:ext cx="10058400" cy="421621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fr-FR" b="1" u="sng" dirty="0">
                <a:solidFill>
                  <a:srgbClr val="FF0000"/>
                </a:solidFill>
                <a:latin typeface="Lucida Bright" panose="02040602050505020304" pitchFamily="18" charset="77"/>
              </a:rPr>
              <a:t>I/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350341-86F0-4548-8A67-0C2B88607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00554"/>
            <a:ext cx="10058400" cy="4689640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fr-SN" b="1" dirty="0">
                <a:latin typeface="Lucida Bright" panose="02040602050505020304" pitchFamily="18" charset="77"/>
                <a:ea typeface="Batang" panose="02030600000101010101" pitchFamily="18" charset="-127"/>
              </a:rPr>
              <a:t>MEDWORLD 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est un projet d’entreprise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sénégalaise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regroupant tout un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écosystème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médical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. En effet l’entreprise est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divisée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en 3 axes: </a:t>
            </a:r>
          </a:p>
          <a:p>
            <a:pPr lvl="1">
              <a:lnSpc>
                <a:spcPct val="170000"/>
              </a:lnSpc>
            </a:pP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- </a:t>
            </a:r>
            <a:r>
              <a:rPr lang="fr-SN" dirty="0">
                <a:solidFill>
                  <a:srgbClr val="0070C0"/>
                </a:solidFill>
                <a:latin typeface="Lucida Bright" panose="02040602050505020304" pitchFamily="18" charset="77"/>
                <a:ea typeface="Batang" panose="02030600000101010101" pitchFamily="18" charset="-127"/>
              </a:rPr>
              <a:t> </a:t>
            </a:r>
            <a:r>
              <a:rPr lang="fr-SN" b="1" dirty="0" err="1">
                <a:solidFill>
                  <a:srgbClr val="0070C0"/>
                </a:solidFill>
                <a:latin typeface="Lucida Bright" panose="02040602050505020304" pitchFamily="18" charset="77"/>
                <a:ea typeface="Batang" panose="02030600000101010101" pitchFamily="18" charset="-127"/>
              </a:rPr>
              <a:t>MEDstyle</a:t>
            </a:r>
            <a:r>
              <a:rPr lang="fr-SN" b="1" dirty="0">
                <a:solidFill>
                  <a:srgbClr val="0070C0"/>
                </a:solidFill>
                <a:latin typeface="Lucida Bright" panose="02040602050505020304" pitchFamily="18" charset="77"/>
                <a:ea typeface="Batang" panose="02030600000101010101" pitchFamily="18" charset="-127"/>
              </a:rPr>
              <a:t>: 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MEDWORLD est d’abord et avant tout une marque d’habits professionnels, fournissant à tout personnel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médical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et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paramédical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des tenues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personnalisées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à savoir: des blouses blanches et des tenues de bloc de divers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modèles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, mais aussi des chaussures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médicales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orthopédiques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adaptées</a:t>
            </a:r>
            <a:endParaRPr lang="fr-SN" dirty="0">
              <a:latin typeface="Lucida Bright" panose="02040602050505020304" pitchFamily="18" charset="77"/>
              <a:ea typeface="Batang" panose="02030600000101010101" pitchFamily="18" charset="-127"/>
            </a:endParaRPr>
          </a:p>
          <a:p>
            <a:pPr lvl="1">
              <a:lnSpc>
                <a:spcPct val="160000"/>
              </a:lnSpc>
            </a:pP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-  </a:t>
            </a:r>
            <a:r>
              <a:rPr lang="fr-SN" b="1" dirty="0" err="1">
                <a:solidFill>
                  <a:srgbClr val="0070C0"/>
                </a:solidFill>
                <a:latin typeface="Lucida Bright" panose="02040602050505020304" pitchFamily="18" charset="77"/>
                <a:ea typeface="Batang" panose="02030600000101010101" pitchFamily="18" charset="-127"/>
              </a:rPr>
              <a:t>MEDequipment</a:t>
            </a:r>
            <a:r>
              <a:rPr lang="fr-SN" b="1" dirty="0">
                <a:solidFill>
                  <a:srgbClr val="0070C0"/>
                </a:solidFill>
                <a:latin typeface="Lucida Bright" panose="02040602050505020304" pitchFamily="18" charset="77"/>
                <a:ea typeface="Batang" panose="02030600000101010101" pitchFamily="18" charset="-127"/>
              </a:rPr>
              <a:t>: 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Fournissant aux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étudiants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en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médecine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de toutes les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universités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publiques et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privées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ainsi qu’aux docteurs et autres personnels de santé du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Sénégal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le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matériel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médical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nécessaire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à la consultation et la prise en charge des patients, mais aussi l'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équipement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médical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nécessaire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pour les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hopitaux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 publiques et les cliniques </a:t>
            </a:r>
            <a:r>
              <a:rPr lang="fr-SN" dirty="0" err="1">
                <a:latin typeface="Lucida Bright" panose="02040602050505020304" pitchFamily="18" charset="77"/>
                <a:ea typeface="Batang" panose="02030600000101010101" pitchFamily="18" charset="-127"/>
              </a:rPr>
              <a:t>privées</a:t>
            </a:r>
            <a:r>
              <a:rPr lang="fr-SN" dirty="0">
                <a:latin typeface="Lucida Bright" panose="02040602050505020304" pitchFamily="18" charset="77"/>
                <a:ea typeface="Batang" panose="02030600000101010101" pitchFamily="18" charset="-127"/>
              </a:rPr>
              <a:t>. </a:t>
            </a:r>
          </a:p>
          <a:p>
            <a:pPr marL="0" indent="0">
              <a:buNone/>
            </a:pPr>
            <a:endParaRPr lang="fr-SN" dirty="0">
              <a:latin typeface="Lucida Bright" panose="02040602050505020304" pitchFamily="18" charset="77"/>
              <a:ea typeface="Batang" panose="02030600000101010101" pitchFamily="18" charset="-127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814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E3B4F50-8EA4-6049-845A-26C10742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00063"/>
            <a:ext cx="10058400" cy="5535612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fr-SN" dirty="0">
                <a:latin typeface="Lucida Bright" panose="02040602050505020304" pitchFamily="18" charset="77"/>
              </a:rPr>
              <a:t>-  </a:t>
            </a:r>
            <a:r>
              <a:rPr lang="fr-SN" dirty="0" err="1">
                <a:latin typeface="Lucida Bright" panose="02040602050505020304" pitchFamily="18" charset="77"/>
              </a:rPr>
              <a:t>MEDlibrary</a:t>
            </a:r>
            <a:r>
              <a:rPr lang="fr-SN" dirty="0">
                <a:latin typeface="Lucida Bright" panose="02040602050505020304" pitchFamily="18" charset="77"/>
              </a:rPr>
              <a:t>: Mettant à disposition des </a:t>
            </a:r>
            <a:r>
              <a:rPr lang="fr-SN" dirty="0" err="1">
                <a:latin typeface="Lucida Bright" panose="02040602050505020304" pitchFamily="18" charset="77"/>
              </a:rPr>
              <a:t>étudiants</a:t>
            </a:r>
            <a:r>
              <a:rPr lang="fr-SN" dirty="0">
                <a:latin typeface="Lucida Bright" panose="02040602050505020304" pitchFamily="18" charset="77"/>
              </a:rPr>
              <a:t>, docteurs, </a:t>
            </a:r>
            <a:r>
              <a:rPr lang="fr-SN" dirty="0" err="1">
                <a:latin typeface="Lucida Bright" panose="02040602050505020304" pitchFamily="18" charset="77"/>
              </a:rPr>
              <a:t>médecins</a:t>
            </a:r>
            <a:r>
              <a:rPr lang="fr-SN" dirty="0">
                <a:latin typeface="Lucida Bright" panose="02040602050505020304" pitchFamily="18" charset="77"/>
              </a:rPr>
              <a:t> en </a:t>
            </a:r>
            <a:r>
              <a:rPr lang="fr-SN" dirty="0" err="1">
                <a:latin typeface="Lucida Bright" panose="02040602050505020304" pitchFamily="18" charset="77"/>
              </a:rPr>
              <a:t>spécialisations</a:t>
            </a:r>
            <a:r>
              <a:rPr lang="fr-SN" dirty="0">
                <a:latin typeface="Lucida Bright" panose="02040602050505020304" pitchFamily="18" charset="77"/>
              </a:rPr>
              <a:t>, et professeurs, une large gamme de livres de </a:t>
            </a:r>
            <a:r>
              <a:rPr lang="fr-SN" dirty="0" err="1">
                <a:latin typeface="Lucida Bright" panose="02040602050505020304" pitchFamily="18" charset="77"/>
              </a:rPr>
              <a:t>médecine</a:t>
            </a:r>
            <a:r>
              <a:rPr lang="fr-SN" dirty="0">
                <a:latin typeface="Lucida Bright" panose="02040602050505020304" pitchFamily="18" charset="77"/>
              </a:rPr>
              <a:t> de toutes </a:t>
            </a:r>
            <a:r>
              <a:rPr lang="fr-SN" dirty="0" err="1">
                <a:latin typeface="Lucida Bright" panose="02040602050505020304" pitchFamily="18" charset="77"/>
              </a:rPr>
              <a:t>spécialités</a:t>
            </a:r>
            <a:r>
              <a:rPr lang="fr-SN" dirty="0">
                <a:latin typeface="Lucida Bright" panose="02040602050505020304" pitchFamily="18" charset="77"/>
              </a:rPr>
              <a:t> confondues 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879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77B75A-F96E-3D40-8270-3CB3A67DB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64124"/>
            <a:ext cx="10058400" cy="890954"/>
          </a:xfrm>
        </p:spPr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FF0000"/>
                </a:solidFill>
                <a:latin typeface="Lucida Bright" panose="02040602050505020304" pitchFamily="18" charset="77"/>
              </a:rPr>
              <a:t>II/ Origine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6012DA-CC0A-414E-B9BB-A4CE4F884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12277"/>
            <a:ext cx="10058400" cy="45227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fr-SN" dirty="0">
                <a:latin typeface="Lucida Bright" panose="02040602050505020304" pitchFamily="18" charset="77"/>
              </a:rPr>
              <a:t>La </a:t>
            </a:r>
            <a:r>
              <a:rPr lang="fr-SN" dirty="0" err="1">
                <a:latin typeface="Lucida Bright" panose="02040602050505020304" pitchFamily="18" charset="77"/>
              </a:rPr>
              <a:t>médecine</a:t>
            </a:r>
            <a:r>
              <a:rPr lang="fr-SN" dirty="0">
                <a:latin typeface="Lucida Bright" panose="02040602050505020304" pitchFamily="18" charset="77"/>
              </a:rPr>
              <a:t> est une </a:t>
            </a:r>
            <a:r>
              <a:rPr lang="fr-SN" dirty="0" err="1">
                <a:latin typeface="Lucida Bright" panose="02040602050505020304" pitchFamily="18" charset="77"/>
              </a:rPr>
              <a:t>filière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très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spécifique</a:t>
            </a:r>
            <a:r>
              <a:rPr lang="fr-SN" dirty="0">
                <a:latin typeface="Lucida Bright" panose="02040602050505020304" pitchFamily="18" charset="77"/>
              </a:rPr>
              <a:t> et avec des ressources qui lui sont </a:t>
            </a:r>
            <a:r>
              <a:rPr lang="fr-SN" dirty="0" err="1">
                <a:latin typeface="Lucida Bright" panose="02040602050505020304" pitchFamily="18" charset="77"/>
              </a:rPr>
              <a:t>spécifiques</a:t>
            </a:r>
            <a:r>
              <a:rPr lang="fr-SN" dirty="0">
                <a:latin typeface="Lucida Bright" panose="02040602050505020304" pitchFamily="18" charset="77"/>
              </a:rPr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SN" dirty="0">
                <a:latin typeface="Lucida Bright" panose="02040602050505020304" pitchFamily="18" charset="77"/>
              </a:rPr>
              <a:t>En tant qu’</a:t>
            </a:r>
            <a:r>
              <a:rPr lang="fr-SN" dirty="0" err="1">
                <a:latin typeface="Lucida Bright" panose="02040602050505020304" pitchFamily="18" charset="77"/>
              </a:rPr>
              <a:t>étudiants</a:t>
            </a:r>
            <a:r>
              <a:rPr lang="fr-SN" dirty="0">
                <a:latin typeface="Lucida Bright" panose="02040602050505020304" pitchFamily="18" charset="77"/>
              </a:rPr>
              <a:t> en </a:t>
            </a:r>
            <a:r>
              <a:rPr lang="fr-SN" dirty="0" err="1">
                <a:latin typeface="Lucida Bright" panose="02040602050505020304" pitchFamily="18" charset="77"/>
              </a:rPr>
              <a:t>médecine</a:t>
            </a:r>
            <a:r>
              <a:rPr lang="fr-SN" dirty="0">
                <a:latin typeface="Lucida Bright" panose="02040602050505020304" pitchFamily="18" charset="77"/>
              </a:rPr>
              <a:t>, nous rencontrons des </a:t>
            </a:r>
            <a:r>
              <a:rPr lang="fr-SN" dirty="0" err="1">
                <a:latin typeface="Lucida Bright" panose="02040602050505020304" pitchFamily="18" charset="77"/>
              </a:rPr>
              <a:t>difficultés</a:t>
            </a:r>
            <a:r>
              <a:rPr lang="fr-SN" dirty="0">
                <a:latin typeface="Lucida Bright" panose="02040602050505020304" pitchFamily="18" charset="77"/>
              </a:rPr>
              <a:t> d'</a:t>
            </a:r>
            <a:r>
              <a:rPr lang="fr-SN" dirty="0" err="1">
                <a:latin typeface="Lucida Bright" panose="02040602050505020304" pitchFamily="18" charset="77"/>
              </a:rPr>
              <a:t>accès</a:t>
            </a:r>
            <a:r>
              <a:rPr lang="fr-SN" dirty="0">
                <a:latin typeface="Lucida Bright" panose="02040602050505020304" pitchFamily="18" charset="77"/>
              </a:rPr>
              <a:t> au </a:t>
            </a:r>
            <a:r>
              <a:rPr lang="fr-SN" dirty="0" err="1">
                <a:latin typeface="Lucida Bright" panose="02040602050505020304" pitchFamily="18" charset="77"/>
              </a:rPr>
              <a:t>matériel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nécessaire</a:t>
            </a:r>
            <a:r>
              <a:rPr lang="fr-SN" dirty="0">
                <a:latin typeface="Lucida Bright" panose="02040602050505020304" pitchFamily="18" charset="77"/>
              </a:rPr>
              <a:t> aux stages hospitaliers. Les rares magasins disposant du </a:t>
            </a:r>
            <a:r>
              <a:rPr lang="fr-SN" dirty="0" err="1">
                <a:latin typeface="Lucida Bright" panose="02040602050505020304" pitchFamily="18" charset="77"/>
              </a:rPr>
              <a:t>matériel</a:t>
            </a:r>
            <a:r>
              <a:rPr lang="fr-SN" dirty="0">
                <a:latin typeface="Lucida Bright" panose="02040602050505020304" pitchFamily="18" charset="77"/>
              </a:rPr>
              <a:t> vendent à des prix peu accessibles à la couche estudiantine et la </a:t>
            </a:r>
            <a:r>
              <a:rPr lang="fr-SN" dirty="0" err="1">
                <a:latin typeface="Lucida Bright" panose="02040602050505020304" pitchFamily="18" charset="77"/>
              </a:rPr>
              <a:t>qualite</a:t>
            </a:r>
            <a:r>
              <a:rPr lang="fr-SN" dirty="0">
                <a:latin typeface="Lucida Bright" panose="02040602050505020304" pitchFamily="18" charset="77"/>
              </a:rPr>
              <a:t>́ des produits fait souvent </a:t>
            </a:r>
            <a:r>
              <a:rPr lang="fr-SN" dirty="0" err="1">
                <a:latin typeface="Lucida Bright" panose="02040602050505020304" pitchFamily="18" charset="77"/>
              </a:rPr>
              <a:t>défaut</a:t>
            </a:r>
            <a:r>
              <a:rPr lang="fr-SN" dirty="0">
                <a:latin typeface="Lucida Bright" panose="02040602050505020304" pitchFamily="18" charset="77"/>
              </a:rPr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SN" dirty="0">
                <a:latin typeface="Lucida Bright" panose="02040602050505020304" pitchFamily="18" charset="77"/>
              </a:rPr>
              <a:t>De </a:t>
            </a:r>
            <a:r>
              <a:rPr lang="fr-SN" dirty="0" err="1">
                <a:latin typeface="Lucida Bright" panose="02040602050505020304" pitchFamily="18" charset="77"/>
              </a:rPr>
              <a:t>même</a:t>
            </a:r>
            <a:r>
              <a:rPr lang="fr-SN" dirty="0">
                <a:latin typeface="Lucida Bright" panose="02040602050505020304" pitchFamily="18" charset="77"/>
              </a:rPr>
              <a:t>, il a </a:t>
            </a:r>
            <a:r>
              <a:rPr lang="fr-SN" dirty="0" err="1">
                <a:latin typeface="Lucida Bright" panose="02040602050505020304" pitchFamily="18" charset="77"/>
              </a:rPr>
              <a:t>éte</a:t>
            </a:r>
            <a:r>
              <a:rPr lang="fr-SN" dirty="0">
                <a:latin typeface="Lucida Bright" panose="02040602050505020304" pitchFamily="18" charset="77"/>
              </a:rPr>
              <a:t>́ remarqué que les tailleurs </a:t>
            </a:r>
            <a:r>
              <a:rPr lang="fr-SN" dirty="0" err="1">
                <a:latin typeface="Lucida Bright" panose="02040602050505020304" pitchFamily="18" charset="77"/>
              </a:rPr>
              <a:t>sénégalais</a:t>
            </a:r>
            <a:r>
              <a:rPr lang="fr-SN" dirty="0">
                <a:latin typeface="Lucida Bright" panose="02040602050505020304" pitchFamily="18" charset="77"/>
              </a:rPr>
              <a:t> sont </a:t>
            </a:r>
            <a:r>
              <a:rPr lang="fr-SN" dirty="0" err="1">
                <a:latin typeface="Lucida Bright" panose="02040602050505020304" pitchFamily="18" charset="77"/>
              </a:rPr>
              <a:t>plutôt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spécialisés</a:t>
            </a:r>
            <a:r>
              <a:rPr lang="fr-SN" dirty="0">
                <a:latin typeface="Lucida Bright" panose="02040602050505020304" pitchFamily="18" charset="77"/>
              </a:rPr>
              <a:t> dans la confection de tenues traditionnelles, de ce fait les </a:t>
            </a:r>
            <a:r>
              <a:rPr lang="fr-SN" dirty="0" err="1">
                <a:latin typeface="Lucida Bright" panose="02040602050505020304" pitchFamily="18" charset="77"/>
              </a:rPr>
              <a:t>étudiants</a:t>
            </a:r>
            <a:r>
              <a:rPr lang="fr-SN" dirty="0">
                <a:latin typeface="Lucida Bright" panose="02040602050505020304" pitchFamily="18" charset="77"/>
              </a:rPr>
              <a:t> rencontrent </a:t>
            </a:r>
            <a:r>
              <a:rPr lang="fr-SN" dirty="0" err="1">
                <a:latin typeface="Lucida Bright" panose="02040602050505020304" pitchFamily="18" charset="77"/>
              </a:rPr>
              <a:t>énormément</a:t>
            </a:r>
            <a:r>
              <a:rPr lang="fr-SN" dirty="0">
                <a:latin typeface="Lucida Bright" panose="02040602050505020304" pitchFamily="18" charset="77"/>
              </a:rPr>
              <a:t> de </a:t>
            </a:r>
            <a:r>
              <a:rPr lang="fr-SN" dirty="0" err="1">
                <a:latin typeface="Lucida Bright" panose="02040602050505020304" pitchFamily="18" charset="77"/>
              </a:rPr>
              <a:t>difficultés</a:t>
            </a:r>
            <a:r>
              <a:rPr lang="fr-SN" dirty="0">
                <a:latin typeface="Lucida Bright" panose="02040602050505020304" pitchFamily="18" charset="77"/>
              </a:rPr>
              <a:t> pour confectionner des tenues </a:t>
            </a:r>
            <a:r>
              <a:rPr lang="fr-SN" dirty="0" err="1">
                <a:latin typeface="Lucida Bright" panose="02040602050505020304" pitchFamily="18" charset="77"/>
              </a:rPr>
              <a:t>médicales</a:t>
            </a:r>
            <a:r>
              <a:rPr lang="fr-SN" dirty="0">
                <a:latin typeface="Lucida Bright" panose="02040602050505020304" pitchFamily="18" charset="77"/>
              </a:rPr>
              <a:t> de </a:t>
            </a:r>
            <a:r>
              <a:rPr lang="fr-SN" dirty="0" err="1">
                <a:latin typeface="Lucida Bright" panose="02040602050505020304" pitchFamily="18" charset="77"/>
              </a:rPr>
              <a:t>qualite</a:t>
            </a:r>
            <a:r>
              <a:rPr lang="fr-SN" dirty="0">
                <a:latin typeface="Lucida Bright" panose="02040602050505020304" pitchFamily="18" charset="77"/>
              </a:rPr>
              <a:t>́, </a:t>
            </a:r>
            <a:r>
              <a:rPr lang="fr-SN" dirty="0" err="1">
                <a:latin typeface="Lucida Bright" panose="02040602050505020304" pitchFamily="18" charset="77"/>
              </a:rPr>
              <a:t>adaptées</a:t>
            </a:r>
            <a:r>
              <a:rPr lang="fr-SN" dirty="0">
                <a:latin typeface="Lucida Bright" panose="02040602050505020304" pitchFamily="18" charset="77"/>
              </a:rPr>
              <a:t> aux normes </a:t>
            </a:r>
            <a:r>
              <a:rPr lang="fr-SN" dirty="0" err="1">
                <a:latin typeface="Lucida Bright" panose="02040602050505020304" pitchFamily="18" charset="77"/>
              </a:rPr>
              <a:t>recommandées</a:t>
            </a:r>
            <a:r>
              <a:rPr lang="fr-SN" dirty="0">
                <a:latin typeface="Lucida Bright" panose="02040602050505020304" pitchFamily="18" charset="77"/>
              </a:rPr>
              <a:t> pour l'</a:t>
            </a:r>
            <a:r>
              <a:rPr lang="fr-SN" dirty="0" err="1">
                <a:latin typeface="Lucida Bright" panose="02040602050505020304" pitchFamily="18" charset="77"/>
              </a:rPr>
              <a:t>accès</a:t>
            </a:r>
            <a:r>
              <a:rPr lang="fr-SN" dirty="0">
                <a:latin typeface="Lucida Bright" panose="02040602050505020304" pitchFamily="18" charset="77"/>
              </a:rPr>
              <a:t> aux lieux de stage ainsi qu’aux laboratoires.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1889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13FD1A-0000-234B-9DF4-65125649E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8E6B3B-F9D4-1945-AFE1-F61195138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SN" dirty="0">
                <a:latin typeface="Lucida Bright" panose="02040602050505020304" pitchFamily="18" charset="77"/>
              </a:rPr>
              <a:t>Enfin, il n'existe pas au </a:t>
            </a:r>
            <a:r>
              <a:rPr lang="fr-SN" dirty="0" err="1">
                <a:latin typeface="Lucida Bright" panose="02040602050505020304" pitchFamily="18" charset="77"/>
              </a:rPr>
              <a:t>Sénégal</a:t>
            </a:r>
            <a:r>
              <a:rPr lang="fr-SN" dirty="0">
                <a:latin typeface="Lucida Bright" panose="02040602050505020304" pitchFamily="18" charset="77"/>
              </a:rPr>
              <a:t> une librairie proposant une grande </a:t>
            </a:r>
            <a:r>
              <a:rPr lang="fr-SN" dirty="0" err="1">
                <a:latin typeface="Lucida Bright" panose="02040602050505020304" pitchFamily="18" charset="77"/>
              </a:rPr>
              <a:t>diversite</a:t>
            </a:r>
            <a:r>
              <a:rPr lang="fr-SN" dirty="0">
                <a:latin typeface="Lucida Bright" panose="02040602050505020304" pitchFamily="18" charset="77"/>
              </a:rPr>
              <a:t>́ de livres </a:t>
            </a:r>
            <a:r>
              <a:rPr lang="fr-SN" dirty="0" err="1">
                <a:latin typeface="Lucida Bright" panose="02040602050505020304" pitchFamily="18" charset="77"/>
              </a:rPr>
              <a:t>médicaux</a:t>
            </a:r>
            <a:r>
              <a:rPr lang="fr-SN" dirty="0">
                <a:latin typeface="Lucida Bright" panose="02040602050505020304" pitchFamily="18" charset="77"/>
              </a:rPr>
              <a:t> correspondant aux besoins des </a:t>
            </a:r>
            <a:r>
              <a:rPr lang="fr-SN" dirty="0" err="1">
                <a:latin typeface="Lucida Bright" panose="02040602050505020304" pitchFamily="18" charset="77"/>
              </a:rPr>
              <a:t>étudiants</a:t>
            </a:r>
            <a:r>
              <a:rPr lang="fr-SN" dirty="0">
                <a:latin typeface="Lucida Bright" panose="02040602050505020304" pitchFamily="18" charset="77"/>
              </a:rPr>
              <a:t> et autres membres du personnel </a:t>
            </a:r>
            <a:r>
              <a:rPr lang="fr-SN" dirty="0" err="1">
                <a:latin typeface="Lucida Bright" panose="02040602050505020304" pitchFamily="18" charset="77"/>
              </a:rPr>
              <a:t>médical</a:t>
            </a:r>
            <a:r>
              <a:rPr lang="fr-SN" dirty="0">
                <a:latin typeface="Lucida Bright" panose="02040602050505020304" pitchFamily="18" charset="77"/>
              </a:rPr>
              <a:t>, faisant que ces derniers sont </a:t>
            </a:r>
            <a:r>
              <a:rPr lang="fr-SN" dirty="0" err="1">
                <a:latin typeface="Lucida Bright" panose="02040602050505020304" pitchFamily="18" charset="77"/>
              </a:rPr>
              <a:t>obligés</a:t>
            </a:r>
            <a:r>
              <a:rPr lang="fr-SN" dirty="0">
                <a:latin typeface="Lucida Bright" panose="02040602050505020304" pitchFamily="18" charset="77"/>
              </a:rPr>
              <a:t> de les commander depuis l’</a:t>
            </a:r>
            <a:r>
              <a:rPr lang="fr-SN" dirty="0" err="1">
                <a:latin typeface="Lucida Bright" panose="02040602050505020304" pitchFamily="18" charset="77"/>
              </a:rPr>
              <a:t>extérieur</a:t>
            </a:r>
            <a:r>
              <a:rPr lang="fr-SN" dirty="0">
                <a:latin typeface="Lucida Bright" panose="02040602050505020304" pitchFamily="18" charset="77"/>
              </a:rPr>
              <a:t> via les sites en ligne tel que Amazon, entre autres.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0124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0594BA-2318-7B43-A4F5-7DEE825B0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b="1" u="sng" dirty="0">
                <a:solidFill>
                  <a:srgbClr val="FF0000"/>
                </a:solidFill>
                <a:latin typeface="Lucida Bright" panose="02040602050505020304" pitchFamily="18" charset="77"/>
              </a:rPr>
              <a:t>III/</a:t>
            </a:r>
            <a:r>
              <a:rPr lang="fr-SN" b="1" u="sng" dirty="0">
                <a:solidFill>
                  <a:srgbClr val="FF0000"/>
                </a:solidFill>
                <a:latin typeface="Lucida Bright" panose="02040602050505020304" pitchFamily="18" charset="77"/>
              </a:rPr>
              <a:t>OBJECTIFS DU PROJET </a:t>
            </a:r>
            <a:br>
              <a:rPr lang="fr-SN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5333E5-0869-4141-BC79-51A67B9B9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SN" dirty="0">
                <a:latin typeface="Lucida Bright" panose="02040602050505020304" pitchFamily="18" charset="77"/>
              </a:rPr>
              <a:t>L’objectif de ce projet est de permettre aux cibles d’</a:t>
            </a:r>
            <a:r>
              <a:rPr lang="fr-SN" dirty="0" err="1">
                <a:latin typeface="Lucida Bright" panose="02040602050505020304" pitchFamily="18" charset="77"/>
              </a:rPr>
              <a:t>accéder</a:t>
            </a:r>
            <a:r>
              <a:rPr lang="fr-SN" dirty="0">
                <a:latin typeface="Lucida Bright" panose="02040602050505020304" pitchFamily="18" charset="77"/>
              </a:rPr>
              <a:t> à tout un </a:t>
            </a:r>
            <a:r>
              <a:rPr lang="fr-SN" dirty="0" err="1">
                <a:latin typeface="Lucida Bright" panose="02040602050505020304" pitchFamily="18" charset="77"/>
              </a:rPr>
              <a:t>écosystème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médical</a:t>
            </a:r>
            <a:r>
              <a:rPr lang="fr-SN" dirty="0">
                <a:latin typeface="Lucida Bright" panose="02040602050505020304" pitchFamily="18" charset="77"/>
              </a:rPr>
              <a:t> </a:t>
            </a:r>
            <a:r>
              <a:rPr lang="fr-SN" dirty="0" err="1">
                <a:latin typeface="Lucida Bright" panose="02040602050505020304" pitchFamily="18" charset="77"/>
              </a:rPr>
              <a:t>nécessaire</a:t>
            </a:r>
            <a:r>
              <a:rPr lang="fr-SN" dirty="0">
                <a:latin typeface="Lucida Bright" panose="02040602050505020304" pitchFamily="18" charset="77"/>
              </a:rPr>
              <a:t> à l’</a:t>
            </a:r>
            <a:r>
              <a:rPr lang="fr-SN" dirty="0" err="1">
                <a:latin typeface="Lucida Bright" panose="02040602050505020304" pitchFamily="18" charset="77"/>
              </a:rPr>
              <a:t>épanouissement</a:t>
            </a:r>
            <a:r>
              <a:rPr lang="fr-SN" dirty="0">
                <a:latin typeface="Lucida Bright" panose="02040602050505020304" pitchFamily="18" charset="77"/>
              </a:rPr>
              <a:t> universitaire et hospitalier, à des prix accessibles et de </a:t>
            </a:r>
            <a:r>
              <a:rPr lang="fr-SN" dirty="0" err="1">
                <a:latin typeface="Lucida Bright" panose="02040602050505020304" pitchFamily="18" charset="77"/>
              </a:rPr>
              <a:t>qualite</a:t>
            </a:r>
            <a:r>
              <a:rPr lang="fr-SN" dirty="0">
                <a:latin typeface="Lucida Bright" panose="02040602050505020304" pitchFamily="18" charset="77"/>
              </a:rPr>
              <a:t>́ optimale, cela dans le court terme. </a:t>
            </a:r>
          </a:p>
          <a:p>
            <a:pPr>
              <a:lnSpc>
                <a:spcPct val="150000"/>
              </a:lnSpc>
            </a:pPr>
            <a:r>
              <a:rPr lang="fr-SN" dirty="0">
                <a:latin typeface="Lucida Bright" panose="02040602050505020304" pitchFamily="18" charset="77"/>
              </a:rPr>
              <a:t>Dans le long terme, fournir du </a:t>
            </a:r>
            <a:r>
              <a:rPr lang="fr-SN" dirty="0" err="1">
                <a:latin typeface="Lucida Bright" panose="02040602050505020304" pitchFamily="18" charset="77"/>
              </a:rPr>
              <a:t>matériel</a:t>
            </a:r>
            <a:r>
              <a:rPr lang="fr-SN" dirty="0">
                <a:latin typeface="Lucida Bright" panose="02040602050505020304" pitchFamily="18" charset="77"/>
              </a:rPr>
              <a:t> lourd aux cliniques </a:t>
            </a:r>
            <a:r>
              <a:rPr lang="fr-SN" dirty="0" err="1">
                <a:latin typeface="Lucida Bright" panose="02040602050505020304" pitchFamily="18" charset="77"/>
              </a:rPr>
              <a:t>privées</a:t>
            </a:r>
            <a:r>
              <a:rPr lang="fr-SN" dirty="0">
                <a:latin typeface="Lucida Bright" panose="02040602050505020304" pitchFamily="18" charset="77"/>
              </a:rPr>
              <a:t> et aux </a:t>
            </a:r>
            <a:r>
              <a:rPr lang="fr-SN" dirty="0" err="1">
                <a:latin typeface="Lucida Bright" panose="02040602050505020304" pitchFamily="18" charset="77"/>
              </a:rPr>
              <a:t>hôpitaux</a:t>
            </a:r>
            <a:r>
              <a:rPr lang="fr-SN" dirty="0">
                <a:latin typeface="Lucida Bright" panose="02040602050505020304" pitchFamily="18" charset="77"/>
              </a:rPr>
              <a:t> pour un plateau </a:t>
            </a:r>
            <a:r>
              <a:rPr lang="fr-SN" dirty="0" err="1">
                <a:latin typeface="Lucida Bright" panose="02040602050505020304" pitchFamily="18" charset="77"/>
              </a:rPr>
              <a:t>médical</a:t>
            </a:r>
            <a:r>
              <a:rPr lang="fr-SN" dirty="0">
                <a:latin typeface="Lucida Bright" panose="02040602050505020304" pitchFamily="18" charset="77"/>
              </a:rPr>
              <a:t> optimal.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313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5A84D2-C42B-2848-9EAF-2808E8519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9632"/>
            <a:ext cx="10058400" cy="785446"/>
          </a:xfrm>
        </p:spPr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FF0000"/>
                </a:solidFill>
                <a:latin typeface="Lucida Bright" panose="02040602050505020304" pitchFamily="18" charset="77"/>
              </a:rPr>
              <a:t>IV/ Offres et Catalogue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E08BA9-0140-E748-9F84-CC1877283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00554"/>
            <a:ext cx="10058400" cy="4853354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fr-FR" sz="2400" b="1" u="sng" dirty="0" err="1">
                <a:solidFill>
                  <a:srgbClr val="0070C0"/>
                </a:solidFill>
                <a:latin typeface="Lucida Bright" panose="02040602050505020304" pitchFamily="18" charset="77"/>
              </a:rPr>
              <a:t>Medstyle</a:t>
            </a:r>
            <a:r>
              <a:rPr lang="fr-FR" sz="2400" b="1" u="sng" dirty="0">
                <a:solidFill>
                  <a:srgbClr val="0070C0"/>
                </a:solidFill>
                <a:latin typeface="Lucida Bright" panose="02040602050505020304" pitchFamily="18" charset="77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2400" b="1" dirty="0">
                <a:solidFill>
                  <a:srgbClr val="0070C0"/>
                </a:solidFill>
                <a:latin typeface="Lucida Bright" panose="02040602050505020304" pitchFamily="18" charset="77"/>
              </a:rPr>
              <a:t>1. Blouses Blanches: </a:t>
            </a:r>
          </a:p>
          <a:p>
            <a:pPr marL="0" indent="0">
              <a:lnSpc>
                <a:spcPct val="150000"/>
              </a:lnSpc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>
              <a:lnSpc>
                <a:spcPct val="150000"/>
              </a:lnSpc>
            </a:pPr>
            <a:r>
              <a:rPr lang="fr-FR" dirty="0">
                <a:latin typeface="Lucida Bright" panose="02040602050505020304" pitchFamily="18" charset="77"/>
              </a:rPr>
              <a:t>Cibles: </a:t>
            </a:r>
          </a:p>
          <a:p>
            <a:pPr marL="274320" lvl="1" indent="0">
              <a:lnSpc>
                <a:spcPct val="150000"/>
              </a:lnSpc>
              <a:buNone/>
            </a:pPr>
            <a:r>
              <a:rPr lang="fr-FR" dirty="0">
                <a:latin typeface="Lucida Bright" panose="02040602050505020304" pitchFamily="18" charset="77"/>
              </a:rPr>
              <a:t>étudiants, infirmiers, médecins, pharmaciens, laborantins, professeurs, etc…</a:t>
            </a:r>
          </a:p>
          <a:p>
            <a:pPr marL="274320" lvl="1" indent="0">
              <a:lnSpc>
                <a:spcPct val="150000"/>
              </a:lnSpc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>
              <a:lnSpc>
                <a:spcPct val="150000"/>
              </a:lnSpc>
            </a:pPr>
            <a:r>
              <a:rPr lang="fr-FR" dirty="0">
                <a:latin typeface="Lucida Bright" panose="02040602050505020304" pitchFamily="18" charset="77"/>
              </a:rPr>
              <a:t>Modèles:</a:t>
            </a:r>
          </a:p>
          <a:p>
            <a:pPr marL="274320" lvl="1" indent="0">
              <a:lnSpc>
                <a:spcPct val="150000"/>
              </a:lnSpc>
              <a:buNone/>
            </a:pPr>
            <a:r>
              <a:rPr lang="fr-FR" dirty="0">
                <a:latin typeface="Lucida Bright" panose="02040602050505020304" pitchFamily="18" charset="77"/>
              </a:rPr>
              <a:t>2 types de blouses blanches sont proposées: 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fr-FR" dirty="0">
                <a:latin typeface="Lucida Bright" panose="02040602050505020304" pitchFamily="18" charset="77"/>
              </a:rPr>
              <a:t>Modèle CLASSIC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fr-FR" dirty="0">
                <a:latin typeface="Lucida Bright" panose="02040602050505020304" pitchFamily="18" charset="77"/>
              </a:rPr>
              <a:t>Modèle BORDERED</a:t>
            </a:r>
          </a:p>
        </p:txBody>
      </p:sp>
    </p:spTree>
    <p:extLst>
      <p:ext uri="{BB962C8B-B14F-4D97-AF65-F5344CB8AC3E}">
        <p14:creationId xmlns:p14="http://schemas.microsoft.com/office/powerpoint/2010/main" val="3869582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682304-A133-4043-A865-127E1494A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46" y="339970"/>
            <a:ext cx="11641016" cy="6222610"/>
          </a:xfrm>
        </p:spPr>
        <p:txBody>
          <a:bodyPr/>
          <a:lstStyle/>
          <a:p>
            <a:pPr algn="ctr"/>
            <a:r>
              <a:rPr lang="fr-FR" dirty="0"/>
              <a:t>Modèle CLASSIC: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4E652D-6DB5-C542-9487-3592C65FE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45" y="855785"/>
            <a:ext cx="3974422" cy="55044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AE6FFF1-9B8D-2649-A429-9B06659FC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92" y="855785"/>
            <a:ext cx="3672162" cy="550549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7D0E7E2-AD38-CE4A-8203-63A6FC482EE3}"/>
              </a:ext>
            </a:extLst>
          </p:cNvPr>
          <p:cNvSpPr txBox="1"/>
          <p:nvPr/>
        </p:nvSpPr>
        <p:spPr>
          <a:xfrm>
            <a:off x="4642338" y="1230923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Lucida Bright" panose="02040602050505020304" pitchFamily="18" charset="77"/>
              </a:rPr>
              <a:t>Prix: 9000 XOF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250DA0E-CC16-D340-B8D1-97DF25008971}"/>
              </a:ext>
            </a:extLst>
          </p:cNvPr>
          <p:cNvSpPr txBox="1"/>
          <p:nvPr/>
        </p:nvSpPr>
        <p:spPr>
          <a:xfrm>
            <a:off x="4554563" y="1729154"/>
            <a:ext cx="31883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Lucida Bright" panose="02040602050505020304" pitchFamily="18" charset="77"/>
              </a:rPr>
              <a:t>Idéal pour les médecins, professeurs, laborantins, entre autres</a:t>
            </a:r>
          </a:p>
          <a:p>
            <a:endParaRPr lang="fr-FR" dirty="0">
              <a:latin typeface="Lucida Bright" panose="02040602050505020304" pitchFamily="18" charset="77"/>
            </a:endParaRPr>
          </a:p>
          <a:p>
            <a:endParaRPr lang="fr-FR" dirty="0">
              <a:latin typeface="Lucida Bright" panose="02040602050505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8543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365CCE-1A6E-8A45-BA91-2BEE0AF50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375138"/>
            <a:ext cx="11570677" cy="6072553"/>
          </a:xfrm>
        </p:spPr>
        <p:txBody>
          <a:bodyPr/>
          <a:lstStyle/>
          <a:p>
            <a:pPr algn="ctr"/>
            <a:r>
              <a:rPr lang="fr-FR" dirty="0">
                <a:latin typeface="Lucida Bright" panose="02040602050505020304" pitchFamily="18" charset="77"/>
              </a:rPr>
              <a:t>Modèle BORDERED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Disponible en courte et longue manche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Bordures à la couleur du choix du client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Idéal pour: Étudiants, infirmiers, pharmaciens, docteurs, entre autres</a:t>
            </a:r>
          </a:p>
          <a:p>
            <a:pPr marL="0" indent="0">
              <a:buNone/>
            </a:pPr>
            <a:endParaRPr lang="fr-FR" dirty="0">
              <a:latin typeface="Lucida Bright" panose="02040602050505020304" pitchFamily="18" charset="77"/>
            </a:endParaRP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Tarifs: 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Courte Manche: 9000 XOF</a:t>
            </a:r>
          </a:p>
          <a:p>
            <a:pPr marL="0" indent="0">
              <a:buNone/>
            </a:pPr>
            <a:r>
              <a:rPr lang="fr-FR" dirty="0">
                <a:latin typeface="Lucida Bright" panose="02040602050505020304" pitchFamily="18" charset="77"/>
              </a:rPr>
              <a:t>Longue Manche: 10,000 XOF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30E5DD-24C8-7442-968B-49334D167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9" y="3698629"/>
            <a:ext cx="3003048" cy="29268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4AD45E6-76D0-E44B-BFC5-EAFFB610D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2503" y="375138"/>
            <a:ext cx="2744698" cy="383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29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{0FEF07D1-873E-A143-BC36-32FF99D885A8}tf10001067</Template>
  <TotalTime>417</TotalTime>
  <Words>581</Words>
  <Application>Microsoft Macintosh PowerPoint</Application>
  <PresentationFormat>Grand écran</PresentationFormat>
  <Paragraphs>111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Century Gothic</vt:lpstr>
      <vt:lpstr>Garamond</vt:lpstr>
      <vt:lpstr>Herculanum</vt:lpstr>
      <vt:lpstr>Lucida Bright</vt:lpstr>
      <vt:lpstr>Savon</vt:lpstr>
      <vt:lpstr>Présentation PowerPoint</vt:lpstr>
      <vt:lpstr>I/ Présentation</vt:lpstr>
      <vt:lpstr>Présentation PowerPoint</vt:lpstr>
      <vt:lpstr>II/ Origine du projet</vt:lpstr>
      <vt:lpstr>Présentation PowerPoint</vt:lpstr>
      <vt:lpstr>III/OBJECTIFS DU PROJET  </vt:lpstr>
      <vt:lpstr>IV/ Offres et Catalogue</vt:lpstr>
      <vt:lpstr>Présentation PowerPoint</vt:lpstr>
      <vt:lpstr>Présentation PowerPoint</vt:lpstr>
      <vt:lpstr>Présentation PowerPoint</vt:lpstr>
      <vt:lpstr>Présentation PowerPoint</vt:lpstr>
      <vt:lpstr>MedEquipment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Microsoft Office User</cp:lastModifiedBy>
  <cp:revision>19</cp:revision>
  <dcterms:created xsi:type="dcterms:W3CDTF">2022-10-25T13:40:13Z</dcterms:created>
  <dcterms:modified xsi:type="dcterms:W3CDTF">2022-10-25T20:37:54Z</dcterms:modified>
</cp:coreProperties>
</file>

<file path=docProps/thumbnail.jpeg>
</file>